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40"/>
  </p:notesMasterIdLst>
  <p:handoutMasterIdLst>
    <p:handoutMasterId r:id="rId41"/>
  </p:handoutMasterIdLst>
  <p:sldIdLst>
    <p:sldId id="357" r:id="rId3"/>
    <p:sldId id="277" r:id="rId4"/>
    <p:sldId id="278" r:id="rId5"/>
    <p:sldId id="275" r:id="rId6"/>
    <p:sldId id="276" r:id="rId7"/>
    <p:sldId id="427" r:id="rId8"/>
    <p:sldId id="429" r:id="rId9"/>
    <p:sldId id="428" r:id="rId10"/>
    <p:sldId id="432" r:id="rId11"/>
    <p:sldId id="431" r:id="rId12"/>
    <p:sldId id="430" r:id="rId13"/>
    <p:sldId id="359" r:id="rId14"/>
    <p:sldId id="358" r:id="rId15"/>
    <p:sldId id="422" r:id="rId16"/>
    <p:sldId id="362" r:id="rId17"/>
    <p:sldId id="365" r:id="rId18"/>
    <p:sldId id="366" r:id="rId19"/>
    <p:sldId id="373" r:id="rId20"/>
    <p:sldId id="374" r:id="rId21"/>
    <p:sldId id="375" r:id="rId22"/>
    <p:sldId id="371" r:id="rId23"/>
    <p:sldId id="368" r:id="rId24"/>
    <p:sldId id="376" r:id="rId25"/>
    <p:sldId id="361" r:id="rId26"/>
    <p:sldId id="367" r:id="rId27"/>
    <p:sldId id="379" r:id="rId28"/>
    <p:sldId id="380" r:id="rId29"/>
    <p:sldId id="423" r:id="rId30"/>
    <p:sldId id="381" r:id="rId31"/>
    <p:sldId id="425" r:id="rId32"/>
    <p:sldId id="383" r:id="rId33"/>
    <p:sldId id="385" r:id="rId34"/>
    <p:sldId id="394" r:id="rId35"/>
    <p:sldId id="388" r:id="rId36"/>
    <p:sldId id="410" r:id="rId37"/>
    <p:sldId id="418" r:id="rId38"/>
    <p:sldId id="433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9900"/>
    <a:srgbClr val="1C222E"/>
    <a:srgbClr val="CC0000"/>
    <a:srgbClr val="003300"/>
    <a:srgbClr val="CC3300"/>
    <a:srgbClr val="6DA9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10208"/>
    </p:cViewPr>
  </p:sorterViewPr>
  <p:notesViewPr>
    <p:cSldViewPr>
      <p:cViewPr varScale="1">
        <p:scale>
          <a:sx n="47" d="100"/>
          <a:sy n="47" d="100"/>
        </p:scale>
        <p:origin x="2784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6B8D4-F828-493F-B7D6-E1A7E1E833DB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668ED-1665-449A-AFF5-13EB700DE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428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70388D-B287-4471-8586-13A129994CDE}" type="datetimeFigureOut">
              <a:rPr lang="en-US" smtClean="0"/>
              <a:pPr/>
              <a:t>3/25/2025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257F2-63D7-4C07-A9F9-BF954AD328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77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are these dots? (Galaxies</a:t>
            </a:r>
            <a:r>
              <a:rPr lang="en-GB" baseline="0" dirty="0"/>
              <a:t> – very distant ones)</a:t>
            </a:r>
          </a:p>
          <a:p>
            <a:r>
              <a:rPr lang="en-GB" baseline="0" dirty="0"/>
              <a:t>How do know: how can we try to understand what is going on in such distant objects?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257F2-63D7-4C07-A9F9-BF954AD328CD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012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Lots</a:t>
            </a:r>
            <a:r>
              <a:rPr lang="en-GB" baseline="0" dirty="0"/>
              <a:t> of stars in galaxies, lots of galaxies!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257F2-63D7-4C07-A9F9-BF954AD328C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08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Sun</a:t>
            </a:r>
            <a:r>
              <a:rPr lang="en-GB" baseline="0" dirty="0"/>
              <a:t> – in X-ray image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257F2-63D7-4C07-A9F9-BF954AD328C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75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Star 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257F2-63D7-4C07-A9F9-BF954AD328CD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565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Sun</a:t>
            </a:r>
            <a:r>
              <a:rPr lang="en-GB" baseline="0" dirty="0"/>
              <a:t> – in X-ray image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257F2-63D7-4C07-A9F9-BF954AD328CD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648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Sun</a:t>
            </a:r>
            <a:r>
              <a:rPr lang="en-GB" baseline="0" dirty="0"/>
              <a:t> – in X-ray image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257F2-63D7-4C07-A9F9-BF954AD328CD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544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Red</a:t>
            </a:r>
            <a:r>
              <a:rPr lang="en-GB" baseline="0" dirty="0"/>
              <a:t> Giant forming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257F2-63D7-4C07-A9F9-BF954AD328CD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695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C450DC-FF79-4B28-AE57-3B759DD0B0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38E90D-DFAC-49CE-87D5-75D031D69C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91DCE-9953-497E-A70E-46E5D4A0B2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46DCA5C-1893-4644-B52E-15235E1140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C99C06E-1965-4CF0-8DC3-968E13FF84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D12D7-9009-4C48-94F2-7E557760577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heck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9F354-5AB1-4931-8863-F95C09FEAE9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heck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C81B03-4001-4C12-A022-B9A1F5E7B942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heck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78D0D1-9F28-4629-990E-623E24340D1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heck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A2CBA8-097B-4840-A28A-9DF8558AF39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heck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5299D6-101F-4BA6-932C-D867026BC50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54BD9-8F80-4AC5-8A2A-46BB9FE76B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B5E1B7-A25A-47C6-9798-F3B986BECAC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heck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6E0D2F-A0FF-47F2-8A29-F5C230C2072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heck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C2E91-48B0-4E29-B823-E5FE87896AC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heck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E54D6D-3DEB-4630-A5D2-9D905A5E9FC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heck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84D07B-66B3-42AC-A873-BAA997E3371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heck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373D8CA-9574-432D-A6EF-8B7D4673008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060405-3B77-45D8-BBB5-2134C4C653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57CD9-E546-400F-89F5-90BF54A46C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C4388-B033-45CB-9653-718B0CD38D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E428D6-8339-46AB-9848-2F5E9D805E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24BA10-8465-4583-AE55-79B8DA94C8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90F06-8476-46F1-A30E-BF3293D148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9111DA-14AA-4680-8EED-9CB7508912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B0868D8-6FAF-4121-88FC-9596CF1BD00F}" type="slidenum">
              <a:rPr lang="en-US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algn="ctr"/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fld id="{220E98D2-DEBA-41FD-B034-1DC27DC10CA2}" type="slidenum">
              <a:rPr lang="en-GB">
                <a:solidFill>
                  <a:srgbClr val="000000"/>
                </a:solidFill>
                <a:latin typeface="Times New Roman" pitchFamily="18" charset="0"/>
              </a:rPr>
              <a:pPr/>
              <a:t>‹#›</a:t>
            </a:fld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ransition spd="slow">
    <p:checker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"/>
            <a:ext cx="9144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76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2F66D9-AAD0-C613-5C27-8ECAC3629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130"/>
            <a:ext cx="9144000" cy="553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14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00B510-A953-0BE3-3A89-5CF45F346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3" y="685800"/>
            <a:ext cx="9132507" cy="547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54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24" y="1500174"/>
            <a:ext cx="7000924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4400" dirty="0">
                <a:solidFill>
                  <a:srgbClr val="FFFF00"/>
                </a:solidFill>
              </a:rPr>
              <a:t>Where does the sun get its energy from?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4022129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7624" y="620688"/>
            <a:ext cx="7000924" cy="427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3600" b="1" dirty="0">
                <a:solidFill>
                  <a:srgbClr val="FFFF00"/>
                </a:solidFill>
              </a:rPr>
              <a:t>Nuclear fusion</a:t>
            </a:r>
          </a:p>
          <a:p>
            <a:pPr>
              <a:lnSpc>
                <a:spcPct val="90000"/>
              </a:lnSpc>
            </a:pPr>
            <a:endParaRPr lang="en-GB" sz="36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3600" dirty="0">
                <a:solidFill>
                  <a:srgbClr val="FFFF00"/>
                </a:solidFill>
              </a:rPr>
              <a:t>4 hydrogen nuclei </a:t>
            </a:r>
          </a:p>
          <a:p>
            <a:pPr>
              <a:lnSpc>
                <a:spcPct val="90000"/>
              </a:lnSpc>
            </a:pPr>
            <a:endParaRPr lang="en-GB" sz="3600" dirty="0">
              <a:solidFill>
                <a:srgbClr val="FFFF00"/>
              </a:solidFill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GB" sz="6600" dirty="0">
                <a:solidFill>
                  <a:srgbClr val="FFFF00"/>
                </a:solidFill>
                <a:cs typeface="Arial" charset="0"/>
              </a:rPr>
              <a:t>		→</a:t>
            </a:r>
            <a:endParaRPr lang="en-GB" sz="66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endParaRPr lang="en-GB" sz="3600" dirty="0">
              <a:solidFill>
                <a:srgbClr val="FFFF00"/>
              </a:solidFill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GB" sz="3600" dirty="0">
                <a:solidFill>
                  <a:srgbClr val="FFFF00"/>
                </a:solidFill>
                <a:cs typeface="Arial" charset="0"/>
              </a:rPr>
              <a:t>1 helium nucleus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2395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0"/>
            <a:ext cx="8388424" cy="68100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8064" y="5589240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Omega Nebula – a stellar nursery</a:t>
            </a:r>
          </a:p>
        </p:txBody>
      </p:sp>
    </p:spTree>
    <p:extLst>
      <p:ext uri="{BB962C8B-B14F-4D97-AF65-F5344CB8AC3E}">
        <p14:creationId xmlns:p14="http://schemas.microsoft.com/office/powerpoint/2010/main" val="4225590989"/>
      </p:ext>
    </p:extLst>
  </p:cSld>
  <p:clrMapOvr>
    <a:masterClrMapping/>
  </p:clrMapOvr>
  <p:transition spd="slow">
    <p:check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60" y="-18132"/>
            <a:ext cx="6876132" cy="687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21516"/>
      </p:ext>
    </p:extLst>
  </p:cSld>
  <p:clrMapOvr>
    <a:masterClrMapping/>
  </p:clrMapOvr>
  <p:transition spd="slow">
    <p:check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39552" y="4293096"/>
            <a:ext cx="36724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Why does gravity not cause the star to go on collapsing?</a:t>
            </a:r>
          </a:p>
        </p:txBody>
      </p:sp>
    </p:spTree>
    <p:extLst>
      <p:ext uri="{BB962C8B-B14F-4D97-AF65-F5344CB8AC3E}">
        <p14:creationId xmlns:p14="http://schemas.microsoft.com/office/powerpoint/2010/main" val="2297030042"/>
      </p:ext>
    </p:extLst>
  </p:cSld>
  <p:clrMapOvr>
    <a:masterClrMapping/>
  </p:clrMapOvr>
  <p:transition spd="slow">
    <p:check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39552" y="4293096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All stable stars are in equilibrium:</a:t>
            </a:r>
          </a:p>
          <a:p>
            <a:r>
              <a:rPr lang="en-GB" sz="3200" b="1" dirty="0"/>
              <a:t>radiation pressure = gravitational force</a:t>
            </a:r>
          </a:p>
        </p:txBody>
      </p:sp>
    </p:spTree>
    <p:extLst>
      <p:ext uri="{BB962C8B-B14F-4D97-AF65-F5344CB8AC3E}">
        <p14:creationId xmlns:p14="http://schemas.microsoft.com/office/powerpoint/2010/main" val="543393604"/>
      </p:ext>
    </p:extLst>
  </p:cSld>
  <p:clrMapOvr>
    <a:masterClrMapping/>
  </p:clrMapOvr>
  <p:transition spd="slow">
    <p:check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2132856"/>
            <a:ext cx="7128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FF00"/>
                </a:solidFill>
              </a:rPr>
              <a:t>What happens when much of the hydrogen in the core of the star has been used up?</a:t>
            </a:r>
          </a:p>
        </p:txBody>
      </p:sp>
    </p:spTree>
    <p:extLst>
      <p:ext uri="{BB962C8B-B14F-4D97-AF65-F5344CB8AC3E}">
        <p14:creationId xmlns:p14="http://schemas.microsoft.com/office/powerpoint/2010/main" val="1309791907"/>
      </p:ext>
    </p:extLst>
  </p:cSld>
  <p:clrMapOvr>
    <a:masterClrMapping/>
  </p:clrMapOvr>
  <p:transition spd="slow">
    <p:check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60648"/>
            <a:ext cx="9084378" cy="632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18776"/>
      </p:ext>
    </p:extLst>
  </p:cSld>
  <p:clrMapOvr>
    <a:masterClrMapping/>
  </p:clrMapOvr>
  <p:transition spd="slow">
    <p:check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2132856"/>
            <a:ext cx="7128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FF00"/>
                </a:solidFill>
              </a:rPr>
              <a:t>Let us look at some details:</a:t>
            </a:r>
          </a:p>
          <a:p>
            <a:endParaRPr lang="en-GB" sz="3600" dirty="0">
              <a:solidFill>
                <a:srgbClr val="FFFF00"/>
              </a:solidFill>
            </a:endParaRPr>
          </a:p>
          <a:p>
            <a:r>
              <a:rPr lang="en-GB" sz="3600" dirty="0">
                <a:solidFill>
                  <a:srgbClr val="FFFF00"/>
                </a:solidFill>
              </a:rPr>
              <a:t>firstly for a star about the same size as the Sun</a:t>
            </a:r>
          </a:p>
        </p:txBody>
      </p:sp>
    </p:spTree>
    <p:extLst>
      <p:ext uri="{BB962C8B-B14F-4D97-AF65-F5344CB8AC3E}">
        <p14:creationId xmlns:p14="http://schemas.microsoft.com/office/powerpoint/2010/main" val="413836671"/>
      </p:ext>
    </p:extLst>
  </p:cSld>
  <p:clrMapOvr>
    <a:masterClrMapping/>
  </p:clrMapOvr>
  <p:transition spd="slow">
    <p:check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5" y="260648"/>
            <a:ext cx="9001000" cy="54140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B2DA85-1082-279A-3C56-399CE2A81465}"/>
              </a:ext>
            </a:extLst>
          </p:cNvPr>
          <p:cNvSpPr txBox="1"/>
          <p:nvPr/>
        </p:nvSpPr>
        <p:spPr>
          <a:xfrm>
            <a:off x="755576" y="5305325"/>
            <a:ext cx="7200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Main sequence small star….          Becomes red giant star</a:t>
            </a:r>
          </a:p>
        </p:txBody>
      </p:sp>
    </p:spTree>
    <p:extLst>
      <p:ext uri="{BB962C8B-B14F-4D97-AF65-F5344CB8AC3E}">
        <p14:creationId xmlns:p14="http://schemas.microsoft.com/office/powerpoint/2010/main" val="1477286128"/>
      </p:ext>
    </p:extLst>
  </p:cSld>
  <p:clrMapOvr>
    <a:masterClrMapping/>
  </p:clrMapOvr>
  <p:transition spd="slow">
    <p:check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4624"/>
            <a:ext cx="6657488" cy="66574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6256" y="692696"/>
            <a:ext cx="21602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Planetary nebula surrounding white dwarf</a:t>
            </a:r>
          </a:p>
        </p:txBody>
      </p:sp>
    </p:spTree>
    <p:extLst>
      <p:ext uri="{BB962C8B-B14F-4D97-AF65-F5344CB8AC3E}">
        <p14:creationId xmlns:p14="http://schemas.microsoft.com/office/powerpoint/2010/main" val="4174771705"/>
      </p:ext>
    </p:extLst>
  </p:cSld>
  <p:clrMapOvr>
    <a:masterClrMapping/>
  </p:clrMapOvr>
  <p:transition spd="slow">
    <p:check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2132856"/>
            <a:ext cx="7128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dirty="0">
              <a:solidFill>
                <a:srgbClr val="FFFF00"/>
              </a:solidFill>
            </a:endParaRPr>
          </a:p>
          <a:p>
            <a:r>
              <a:rPr lang="en-GB" sz="3600" dirty="0">
                <a:solidFill>
                  <a:srgbClr val="FFFF00"/>
                </a:solidFill>
              </a:rPr>
              <a:t>then for a star much bigger than the Sun</a:t>
            </a:r>
          </a:p>
          <a:p>
            <a:r>
              <a:rPr lang="en-GB" sz="3600" dirty="0">
                <a:solidFill>
                  <a:srgbClr val="FFFF00"/>
                </a:solidFill>
              </a:rPr>
              <a:t>(mass &gt; 10 solar masses)</a:t>
            </a:r>
          </a:p>
        </p:txBody>
      </p:sp>
    </p:spTree>
    <p:extLst>
      <p:ext uri="{BB962C8B-B14F-4D97-AF65-F5344CB8AC3E}">
        <p14:creationId xmlns:p14="http://schemas.microsoft.com/office/powerpoint/2010/main" val="1241680187"/>
      </p:ext>
    </p:extLst>
  </p:cSld>
  <p:clrMapOvr>
    <a:masterClrMapping/>
  </p:clrMapOvr>
  <p:transition spd="slow">
    <p:check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88640"/>
            <a:ext cx="8342593" cy="65527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5976" y="5805264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Old, high mass star</a:t>
            </a:r>
          </a:p>
        </p:txBody>
      </p:sp>
    </p:spTree>
    <p:extLst>
      <p:ext uri="{BB962C8B-B14F-4D97-AF65-F5344CB8AC3E}">
        <p14:creationId xmlns:p14="http://schemas.microsoft.com/office/powerpoint/2010/main" val="646734664"/>
      </p:ext>
    </p:extLst>
  </p:cSld>
  <p:clrMapOvr>
    <a:masterClrMapping/>
  </p:clrMapOvr>
  <p:transition spd="slow">
    <p:check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-4517"/>
            <a:ext cx="7858094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26554"/>
      </p:ext>
    </p:extLst>
  </p:cSld>
  <p:clrMapOvr>
    <a:masterClrMapping/>
  </p:clrMapOvr>
  <p:transition spd="slow">
    <p:check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44624"/>
            <a:ext cx="6276586" cy="54731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1073FB-5CE1-B837-8482-BB2127727C72}"/>
              </a:ext>
            </a:extLst>
          </p:cNvPr>
          <p:cNvSpPr txBox="1"/>
          <p:nvPr/>
        </p:nvSpPr>
        <p:spPr>
          <a:xfrm>
            <a:off x="1547664" y="5517807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Supernova</a:t>
            </a:r>
          </a:p>
        </p:txBody>
      </p:sp>
    </p:spTree>
    <p:extLst>
      <p:ext uri="{BB962C8B-B14F-4D97-AF65-F5344CB8AC3E}">
        <p14:creationId xmlns:p14="http://schemas.microsoft.com/office/powerpoint/2010/main" val="2677529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9" y="61875"/>
            <a:ext cx="6336704" cy="48196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5776" y="5301208"/>
            <a:ext cx="5544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Crab Nebula</a:t>
            </a:r>
          </a:p>
          <a:p>
            <a:endParaRPr lang="en-GB" dirty="0"/>
          </a:p>
          <a:p>
            <a:r>
              <a:rPr lang="en-GB" i="1" dirty="0"/>
              <a:t>1054</a:t>
            </a:r>
          </a:p>
        </p:txBody>
      </p:sp>
    </p:spTree>
    <p:extLst>
      <p:ext uri="{BB962C8B-B14F-4D97-AF65-F5344CB8AC3E}">
        <p14:creationId xmlns:p14="http://schemas.microsoft.com/office/powerpoint/2010/main" val="915245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1A1A31-EB16-872C-6A5C-46DEE1E36E39}"/>
              </a:ext>
            </a:extLst>
          </p:cNvPr>
          <p:cNvSpPr/>
          <p:nvPr/>
        </p:nvSpPr>
        <p:spPr>
          <a:xfrm>
            <a:off x="0" y="3789040"/>
            <a:ext cx="9144000" cy="30689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2183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568952" cy="542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27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2976"/>
          <a:stretch>
            <a:fillRect/>
          </a:stretch>
        </p:blipFill>
        <p:spPr bwMode="auto">
          <a:xfrm>
            <a:off x="1071538" y="286283"/>
            <a:ext cx="7015185" cy="6571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60132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43549" cy="684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4960" y="0"/>
            <a:ext cx="3679040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643570" y="5429264"/>
            <a:ext cx="3214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Edwin Hubble</a:t>
            </a:r>
          </a:p>
        </p:txBody>
      </p:sp>
    </p:spTree>
    <p:extLst>
      <p:ext uri="{BB962C8B-B14F-4D97-AF65-F5344CB8AC3E}">
        <p14:creationId xmlns:p14="http://schemas.microsoft.com/office/powerpoint/2010/main" val="571533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234"/>
            <a:ext cx="6547768" cy="5528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7192" y="5733256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FF00"/>
                </a:solidFill>
              </a:rPr>
              <a:t>Henrietta Swan Leavitt</a:t>
            </a:r>
          </a:p>
        </p:txBody>
      </p:sp>
    </p:spTree>
    <p:extLst>
      <p:ext uri="{BB962C8B-B14F-4D97-AF65-F5344CB8AC3E}">
        <p14:creationId xmlns:p14="http://schemas.microsoft.com/office/powerpoint/2010/main" val="15841066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68" y="139262"/>
            <a:ext cx="8576112" cy="653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01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620713"/>
            <a:ext cx="8064500" cy="2592263"/>
          </a:xfrm>
        </p:spPr>
        <p:txBody>
          <a:bodyPr/>
          <a:lstStyle/>
          <a:p>
            <a:pPr algn="l"/>
            <a:r>
              <a:rPr lang="en-GB" dirty="0">
                <a:solidFill>
                  <a:srgbClr val="FFFF00"/>
                </a:solidFill>
              </a:rPr>
              <a:t>In 1929, Hubble looked at the spectra of 24 bright galaxies at different distances from the Earth.  He found that their spectra were all red-shifted, and that the further away the galaxy was, the greater its red-shift.</a:t>
            </a:r>
          </a:p>
          <a:p>
            <a:pPr algn="l"/>
            <a:endParaRPr lang="en-GB" dirty="0">
              <a:solidFill>
                <a:srgbClr val="FFFF00"/>
              </a:solidFill>
            </a:endParaRPr>
          </a:p>
          <a:p>
            <a:pPr algn="l"/>
            <a:endParaRPr lang="en-GB" dirty="0"/>
          </a:p>
          <a:p>
            <a:pPr algn="l"/>
            <a:endParaRPr lang="en-GB" dirty="0"/>
          </a:p>
          <a:p>
            <a:pPr algn="l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3356992"/>
            <a:ext cx="518019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60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693" y="1000108"/>
            <a:ext cx="8837691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79" y="4000504"/>
            <a:ext cx="879237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93129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1" cy="6858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1AD806-7E80-D270-153C-DABE1E188F20}"/>
              </a:ext>
            </a:extLst>
          </p:cNvPr>
          <p:cNvSpPr txBox="1"/>
          <p:nvPr/>
        </p:nvSpPr>
        <p:spPr>
          <a:xfrm>
            <a:off x="1259632" y="197925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mass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4901D1-861F-7F52-5A17-CB451A742E1C}"/>
              </a:ext>
            </a:extLst>
          </p:cNvPr>
          <p:cNvSpPr/>
          <p:nvPr/>
        </p:nvSpPr>
        <p:spPr>
          <a:xfrm>
            <a:off x="1259632" y="2060848"/>
            <a:ext cx="1152128" cy="36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mass</a:t>
            </a:r>
          </a:p>
        </p:txBody>
      </p:sp>
    </p:spTree>
    <p:extLst>
      <p:ext uri="{BB962C8B-B14F-4D97-AF65-F5344CB8AC3E}">
        <p14:creationId xmlns:p14="http://schemas.microsoft.com/office/powerpoint/2010/main" val="6324652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8271F8-296E-E42D-FEA6-722BA77C8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9888"/>
            <a:ext cx="9144000" cy="407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11314"/>
      </p:ext>
    </p:extLst>
  </p:cSld>
  <p:clrMapOvr>
    <a:masterClrMapping/>
  </p:clrMapOvr>
  <p:transition spd="slow">
    <p:check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1465" y="1"/>
            <a:ext cx="70410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anets of the solar system with planets and moons&#10;&#10;AI-generated content may be incorrect.">
            <a:extLst>
              <a:ext uri="{FF2B5EF4-FFF2-40B4-BE49-F238E27FC236}">
                <a16:creationId xmlns:a16="http://schemas.microsoft.com/office/drawing/2014/main" id="{5C6F2762-80B6-A9F9-ADC3-B05EAF941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256706"/>
            <a:ext cx="9108504" cy="406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16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270C98-8C9F-C31E-5549-1420A1AEC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39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FC27E0-7B53-60E1-5B6F-1E495099E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324" y="0"/>
            <a:ext cx="704335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DA5141-05F9-5392-455F-F421031EE6FE}"/>
              </a:ext>
            </a:extLst>
          </p:cNvPr>
          <p:cNvSpPr/>
          <p:nvPr/>
        </p:nvSpPr>
        <p:spPr>
          <a:xfrm>
            <a:off x="1116824" y="5625244"/>
            <a:ext cx="718872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8397BD-661C-B907-A084-E5778AE41AFE}"/>
              </a:ext>
            </a:extLst>
          </p:cNvPr>
          <p:cNvSpPr/>
          <p:nvPr/>
        </p:nvSpPr>
        <p:spPr>
          <a:xfrm>
            <a:off x="7308304" y="5949280"/>
            <a:ext cx="718872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596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F3252-CB11-B234-9857-1F5616C40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4DDF964-61C5-D794-2EF8-482DA252E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324" y="0"/>
            <a:ext cx="704335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24ABF1-9950-BF47-74E3-85FB26CEE777}"/>
              </a:ext>
            </a:extLst>
          </p:cNvPr>
          <p:cNvSpPr/>
          <p:nvPr/>
        </p:nvSpPr>
        <p:spPr>
          <a:xfrm>
            <a:off x="1116824" y="5625244"/>
            <a:ext cx="718872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A4FC81-B3F5-23DD-1738-843B67DA3EE1}"/>
              </a:ext>
            </a:extLst>
          </p:cNvPr>
          <p:cNvSpPr/>
          <p:nvPr/>
        </p:nvSpPr>
        <p:spPr>
          <a:xfrm>
            <a:off x="7308304" y="5949280"/>
            <a:ext cx="718872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365C79-953B-D127-9034-7C0CDE118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052" y="4004933"/>
            <a:ext cx="2297859" cy="259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8631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rgbClr val="990033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rgbClr val="990033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2120</TotalTime>
  <Words>247</Words>
  <Application>Microsoft Office PowerPoint</Application>
  <PresentationFormat>On-screen Show (4:3)</PresentationFormat>
  <Paragraphs>48</Paragraphs>
  <Slides>37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Comic Sans MS</vt:lpstr>
      <vt:lpstr>Times New Roman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Rainham Mark Grammar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Alan Moore</dc:creator>
  <cp:lastModifiedBy>Alan Moore</cp:lastModifiedBy>
  <cp:revision>353</cp:revision>
  <dcterms:created xsi:type="dcterms:W3CDTF">2005-01-11T15:07:36Z</dcterms:created>
  <dcterms:modified xsi:type="dcterms:W3CDTF">2025-03-25T16:01:30Z</dcterms:modified>
</cp:coreProperties>
</file>